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2" r:id="rId3"/>
    <p:sldId id="271" r:id="rId4"/>
    <p:sldId id="293" r:id="rId5"/>
    <p:sldId id="28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262" r:id="rId15"/>
    <p:sldId id="263" r:id="rId16"/>
    <p:sldId id="302" r:id="rId17"/>
    <p:sldId id="303" r:id="rId18"/>
    <p:sldId id="289" r:id="rId19"/>
    <p:sldId id="304" r:id="rId20"/>
    <p:sldId id="305" r:id="rId21"/>
    <p:sldId id="306" r:id="rId22"/>
    <p:sldId id="307" r:id="rId23"/>
    <p:sldId id="311" r:id="rId24"/>
    <p:sldId id="313" r:id="rId25"/>
    <p:sldId id="282" r:id="rId26"/>
    <p:sldId id="308" r:id="rId27"/>
    <p:sldId id="309" r:id="rId28"/>
    <p:sldId id="31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43;&#1088;&#1080;&#1075;&#1086;&#1088;&#1080;&#1081;\Desktop\&#160;\&#1044;&#1080;&#1087;&#1083;&#1086;&#1084;\Model_dlya_rascheta_sebestoimosti_PP-2022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7500000000000006E-2"/>
          <c:y val="7.9098612673415933E-2"/>
          <c:w val="0.96250000000000002"/>
          <c:h val="0.56643119610048764"/>
        </c:manualLayout>
      </c:layout>
      <c:pie3DChart>
        <c:varyColors val="1"/>
        <c:ser>
          <c:idx val="0"/>
          <c:order val="0"/>
          <c:explosion val="25"/>
          <c:dPt>
            <c:idx val="0"/>
            <c:bubble3D val="0"/>
            <c:explosion val="8"/>
            <c:spPr>
              <a:solidFill>
                <a:srgbClr val="0000FF"/>
              </a:solidFill>
            </c:spPr>
            <c:extLst>
              <c:ext xmlns:c16="http://schemas.microsoft.com/office/drawing/2014/chart" uri="{C3380CC4-5D6E-409C-BE32-E72D297353CC}">
                <c16:uniqueId val="{00000001-3388-46FB-BD6D-703B02F16A4B}"/>
              </c:ext>
            </c:extLst>
          </c:dPt>
          <c:dPt>
            <c:idx val="1"/>
            <c:bubble3D val="0"/>
            <c:explosion val="10"/>
            <c:spPr>
              <a:solidFill>
                <a:srgbClr val="D60093"/>
              </a:solidFill>
            </c:spPr>
            <c:extLst>
              <c:ext xmlns:c16="http://schemas.microsoft.com/office/drawing/2014/chart" uri="{C3380CC4-5D6E-409C-BE32-E72D297353CC}">
                <c16:uniqueId val="{00000003-3388-46FB-BD6D-703B02F16A4B}"/>
              </c:ext>
            </c:extLst>
          </c:dPt>
          <c:dPt>
            <c:idx val="2"/>
            <c:bubble3D val="0"/>
            <c:explosion val="8"/>
            <c:spPr>
              <a:solidFill>
                <a:srgbClr val="008000"/>
              </a:solidFill>
            </c:spPr>
            <c:extLst>
              <c:ext xmlns:c16="http://schemas.microsoft.com/office/drawing/2014/chart" uri="{C3380CC4-5D6E-409C-BE32-E72D297353CC}">
                <c16:uniqueId val="{00000005-3388-46FB-BD6D-703B02F16A4B}"/>
              </c:ext>
            </c:extLst>
          </c:dPt>
          <c:dPt>
            <c:idx val="3"/>
            <c:bubble3D val="0"/>
            <c:explosion val="12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7-3388-46FB-BD6D-703B02F16A4B}"/>
              </c:ext>
            </c:extLst>
          </c:dPt>
          <c:dPt>
            <c:idx val="4"/>
            <c:bubble3D val="0"/>
            <c:explosion val="13"/>
            <c:spPr>
              <a:solidFill>
                <a:srgbClr val="00B0F0"/>
              </a:solidFill>
            </c:spPr>
            <c:extLst>
              <c:ext xmlns:c16="http://schemas.microsoft.com/office/drawing/2014/chart" uri="{C3380CC4-5D6E-409C-BE32-E72D297353CC}">
                <c16:uniqueId val="{00000009-3388-46FB-BD6D-703B02F16A4B}"/>
              </c:ext>
            </c:extLst>
          </c:dPt>
          <c:dPt>
            <c:idx val="5"/>
            <c:bubble3D val="0"/>
            <c:explosion val="16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B-3388-46FB-BD6D-703B02F16A4B}"/>
              </c:ext>
            </c:extLst>
          </c:dPt>
          <c:dLbls>
            <c:dLbl>
              <c:idx val="0"/>
              <c:layout>
                <c:manualLayout>
                  <c:x val="4.8249781277340316E-2"/>
                  <c:y val="-0.136437045369329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88-46FB-BD6D-703B02F16A4B}"/>
                </c:ext>
              </c:extLst>
            </c:dLbl>
            <c:dLbl>
              <c:idx val="1"/>
              <c:layout>
                <c:manualLayout>
                  <c:x val="-6.055358705161893E-2"/>
                  <c:y val="-7.9553055868016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88-46FB-BD6D-703B02F16A4B}"/>
                </c:ext>
              </c:extLst>
            </c:dLbl>
            <c:dLbl>
              <c:idx val="2"/>
              <c:layout>
                <c:manualLayout>
                  <c:x val="-1.6316929133858269E-2"/>
                  <c:y val="-3.68104986876642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88-46FB-BD6D-703B02F16A4B}"/>
                </c:ext>
              </c:extLst>
            </c:dLbl>
            <c:dLbl>
              <c:idx val="3"/>
              <c:layout>
                <c:manualLayout>
                  <c:x val="-3.6545713035870654E-2"/>
                  <c:y val="-4.71799025121858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88-46FB-BD6D-703B02F16A4B}"/>
                </c:ext>
              </c:extLst>
            </c:dLbl>
            <c:dLbl>
              <c:idx val="4"/>
              <c:layout>
                <c:manualLayout>
                  <c:x val="1.3604549431321084E-4"/>
                  <c:y val="-4.12442444694413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88-46FB-BD6D-703B02F16A4B}"/>
                </c:ext>
              </c:extLst>
            </c:dLbl>
            <c:dLbl>
              <c:idx val="5"/>
              <c:layout>
                <c:manualLayout>
                  <c:x val="2.3934055118110236E-2"/>
                  <c:y val="-3.22195725534308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88-46FB-BD6D-703B02F16A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Times New Roman" pitchFamily="18" charset="0"/>
                    <a:cs typeface="Times New Roman" pitchFamily="18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'Таблица и диаграмма'!$A$4:$A$9</c:f>
              <c:strCache>
                <c:ptCount val="6"/>
                <c:pt idx="0">
                  <c:v>Основная заработная плата</c:v>
                </c:pt>
                <c:pt idx="1">
                  <c:v>Начисления на заработную плату</c:v>
                </c:pt>
                <c:pt idx="2">
                  <c:v>Затраты по содержанию основных средств и нематериальных активов</c:v>
                </c:pt>
                <c:pt idx="3">
                  <c:v>Коммунальные расходы</c:v>
                </c:pt>
                <c:pt idx="4">
                  <c:v>Расходы на сырье и материалы</c:v>
                </c:pt>
                <c:pt idx="5">
                  <c:v>Прочие расходы</c:v>
                </c:pt>
              </c:strCache>
            </c:strRef>
          </c:cat>
          <c:val>
            <c:numRef>
              <c:f>'Таблица и диаграмма'!$C$4:$C$9</c:f>
              <c:numCache>
                <c:formatCode>0.0%</c:formatCode>
                <c:ptCount val="6"/>
                <c:pt idx="0">
                  <c:v>0.59099999999999997</c:v>
                </c:pt>
                <c:pt idx="1">
                  <c:v>0.20399999999999999</c:v>
                </c:pt>
                <c:pt idx="2">
                  <c:v>8.5999999999999993E-2</c:v>
                </c:pt>
                <c:pt idx="3">
                  <c:v>1.4E-2</c:v>
                </c:pt>
                <c:pt idx="4">
                  <c:v>4.5999999999999999E-2</c:v>
                </c:pt>
                <c:pt idx="5">
                  <c:v>5.9000000000000052E-2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388-46FB-BD6D-703B02F16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overlay val="0"/>
      <c:txPr>
        <a:bodyPr/>
        <a:lstStyle/>
        <a:p>
          <a:pPr>
            <a:defRPr>
              <a:latin typeface="Times New Roman" pitchFamily="18" charset="0"/>
              <a:cs typeface="Times New Roman" pitchFamily="18" charset="0"/>
            </a:defRPr>
          </a:pPr>
          <a:endParaRPr lang="ru-RU"/>
        </a:p>
      </c:txPr>
    </c:legend>
    <c:plotVisOnly val="1"/>
    <c:dispBlanksAs val="zero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61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56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699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65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63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11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61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15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85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439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74341-0531-4CC0-809C-7F8EBDF09DC4}" type="datetimeFigureOut">
              <a:rPr lang="ru-RU" smtClean="0"/>
              <a:t>25.03.2022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9C048-D512-4E42-AC86-F90F8AB5DD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814543"/>
            <a:ext cx="9143999" cy="9061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818681"/>
            <a:ext cx="9144000" cy="9061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«Единый колледж». Подсистема куратора. Модуль «Персонифицированного учёта учащихся»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3158" y="5510263"/>
            <a:ext cx="5330755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Разработал: учащийся гр. П41 Г.Л. Кобяк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преподаватель ЦК ИТ И.К. Федорчук</a:t>
            </a:r>
          </a:p>
        </p:txBody>
      </p:sp>
    </p:spTree>
    <p:extLst>
      <p:ext uri="{BB962C8B-B14F-4D97-AF65-F5344CB8AC3E}">
        <p14:creationId xmlns:p14="http://schemas.microsoft.com/office/powerpoint/2010/main" val="253237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1F78E3-19B5-4E15-BC4B-F7BA97343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7" t="25300" r="36337" b="11768"/>
          <a:stretch/>
        </p:blipFill>
        <p:spPr bwMode="auto">
          <a:xfrm>
            <a:off x="2370666" y="590504"/>
            <a:ext cx="4402667" cy="626749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547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D8504B-346F-404D-940D-EDC3542B2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" t="8993" r="5290" b="13712"/>
          <a:stretch/>
        </p:blipFill>
        <p:spPr>
          <a:xfrm>
            <a:off x="0" y="1777822"/>
            <a:ext cx="9149444" cy="4368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436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СУЩНОСТЬ-СВЯЗЬ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652D4-DA15-42BC-8B30-DF72D6DB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"/>
          <a:stretch/>
        </p:blipFill>
        <p:spPr>
          <a:xfrm>
            <a:off x="0" y="575555"/>
            <a:ext cx="9144000" cy="62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ВАРИАНТОВ ИСПОЛЬЗОВАНИЯ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26CDF6-FB4A-4964-8ED9-67F8E898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t="7158" r="3590" b="5143"/>
          <a:stretch/>
        </p:blipFill>
        <p:spPr>
          <a:xfrm>
            <a:off x="0" y="1028934"/>
            <a:ext cx="9143998" cy="5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9144001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3287" y="2592376"/>
            <a:ext cx="3303153" cy="248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Единая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база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данных</a:t>
            </a:r>
            <a:endParaRPr lang="en-US" sz="1600" dirty="0">
              <a:solidFill>
                <a:srgbClr val="000000"/>
              </a:solidFill>
              <a:latin typeface="Open Sans Light"/>
            </a:endParaRP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Единый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интерфейс</a:t>
            </a:r>
            <a:endParaRPr lang="en-US" sz="1600" dirty="0">
              <a:solidFill>
                <a:srgbClr val="000000"/>
              </a:solidFill>
              <a:latin typeface="Open Sans Light"/>
            </a:endParaRP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Единые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средства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разработки</a:t>
            </a:r>
            <a:endParaRPr lang="en-US" sz="1600" dirty="0">
              <a:solidFill>
                <a:srgbClr val="000000"/>
              </a:solidFill>
              <a:latin typeface="Open Sans Light"/>
            </a:endParaRPr>
          </a:p>
          <a:p>
            <a:pPr marL="690881" lvl="2" indent="-230294">
              <a:lnSpc>
                <a:spcPts val="2240"/>
              </a:lnSpc>
              <a:buFont typeface="Arial"/>
              <a:buChar char="⚬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MS SQL Server 2017</a:t>
            </a:r>
          </a:p>
          <a:p>
            <a:pPr marL="690881" lvl="2" indent="-230294">
              <a:lnSpc>
                <a:spcPts val="2240"/>
              </a:lnSpc>
              <a:buFont typeface="Arial"/>
              <a:buChar char="⚬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С#</a:t>
            </a:r>
          </a:p>
          <a:p>
            <a:pPr marL="690881" lvl="2" indent="-230294">
              <a:lnSpc>
                <a:spcPts val="2240"/>
              </a:lnSpc>
              <a:buFont typeface="Arial"/>
              <a:buChar char="⚬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WPF</a:t>
            </a:r>
          </a:p>
          <a:p>
            <a:pPr marL="690881" lvl="2" indent="-230294">
              <a:lnSpc>
                <a:spcPts val="2240"/>
              </a:lnSpc>
              <a:buFont typeface="Arial"/>
              <a:buChar char="⚬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Dapper</a:t>
            </a:r>
          </a:p>
          <a:p>
            <a:pPr>
              <a:lnSpc>
                <a:spcPts val="2240"/>
              </a:lnSpc>
            </a:pPr>
            <a:endParaRPr lang="en-US" sz="60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2240"/>
              </a:lnSpc>
            </a:pPr>
            <a:endParaRPr lang="en-US" sz="600" dirty="0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41495" y="2592376"/>
            <a:ext cx="2827092" cy="11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Open Sans Light"/>
              </a:rPr>
              <a:t>ERwin</a:t>
            </a:r>
            <a:r>
              <a:rPr lang="en-US" sz="1600" dirty="0">
                <a:solidFill>
                  <a:srgbClr val="000000"/>
                </a:solidFill>
                <a:latin typeface="Open Sans Light"/>
              </a:rPr>
              <a:t> Data Modeler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Enterprise Architect</a:t>
            </a:r>
          </a:p>
          <a:p>
            <a:pPr marL="345441" lvl="1" indent="-172720">
              <a:lnSpc>
                <a:spcPts val="224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 Light"/>
              </a:rPr>
              <a:t>Figma</a:t>
            </a:r>
          </a:p>
          <a:p>
            <a:pPr>
              <a:lnSpc>
                <a:spcPts val="2240"/>
              </a:lnSpc>
            </a:pPr>
            <a:endParaRPr lang="en-US" sz="1600" dirty="0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56440" y="3207036"/>
            <a:ext cx="1316078" cy="13160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3287" y="78505"/>
            <a:ext cx="3088895" cy="293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Open Sans Bold"/>
              </a:rPr>
              <a:t>ОСНОВНЫЕ КОНЦЕПЦИИ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03171" y="78505"/>
            <a:ext cx="3484519" cy="293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Open Sans Bold"/>
              </a:rPr>
              <a:t>ИНСТРУМЕНТЫ РАЗРАБОТКИ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Open Sans Bold"/>
              </a:rPr>
              <a:t>ПРОЕКТ ИНТЕРФЕЙСА В FIGMA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367451-4D49-43FC-B4A4-1AE9D39C9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75"/>
          <a:stretch/>
        </p:blipFill>
        <p:spPr>
          <a:xfrm>
            <a:off x="0" y="1235954"/>
            <a:ext cx="9144000" cy="4854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РАБОТА С ПРОГРАММОЙ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Сведения об учащемся">
            <a:hlinkClick r:id="" action="ppaction://media"/>
            <a:extLst>
              <a:ext uri="{FF2B5EF4-FFF2-40B4-BE49-F238E27FC236}">
                <a16:creationId xmlns:a16="http://schemas.microsoft.com/office/drawing/2014/main" id="{C1C7C519-FF6F-468A-B96B-3744C162DA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74221"/>
            <a:ext cx="914400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РАБОТА С ПРОГРАММОЙ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7" name="Формирование СПХ">
            <a:hlinkClick r:id="" action="ppaction://media"/>
            <a:extLst>
              <a:ext uri="{FF2B5EF4-FFF2-40B4-BE49-F238E27FC236}">
                <a16:creationId xmlns:a16="http://schemas.microsoft.com/office/drawing/2014/main" id="{CADC048C-2264-4E29-BC47-69618906F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2" y="1213976"/>
            <a:ext cx="914400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4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D34E78-241A-4970-92C1-6F767531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51" y="497050"/>
            <a:ext cx="5966772" cy="6360950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32659140-05AB-42C7-8042-E69EC439241B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FE43B887-BBE2-4631-84CD-C9897C155458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9E71D402-02B8-4CEE-B5BD-3D75649318B1}"/>
              </a:ext>
            </a:extLst>
          </p:cNvPr>
          <p:cNvSpPr txBox="1"/>
          <p:nvPr/>
        </p:nvSpPr>
        <p:spPr>
          <a:xfrm>
            <a:off x="422634" y="78505"/>
            <a:ext cx="8176606" cy="30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СУЩНОСТИ СПХ И ГРУППА В ДИАГРАММЕ СУЩНОСТЬ-СВЯЗЬ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0329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РАБОТА С ПРОГРАММОЙ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Формирование СПравки о посещении семьи учащегося">
            <a:hlinkClick r:id="" action="ppaction://media"/>
            <a:extLst>
              <a:ext uri="{FF2B5EF4-FFF2-40B4-BE49-F238E27FC236}">
                <a16:creationId xmlns:a16="http://schemas.microsoft.com/office/drawing/2014/main" id="{E437FD53-8E7B-4010-814F-E041A5C88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6088"/>
            <a:ext cx="9144000" cy="51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9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92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4" name="AutoShape 4"/>
          <p:cNvSpPr/>
          <p:nvPr/>
        </p:nvSpPr>
        <p:spPr>
          <a:xfrm rot="8284914">
            <a:off x="5564755" y="2787776"/>
            <a:ext cx="1520287" cy="59365"/>
          </a:xfrm>
          <a:prstGeom prst="line">
            <a:avLst/>
          </a:prstGeom>
          <a:ln w="123825" cap="rnd">
            <a:solidFill>
              <a:srgbClr val="A6D2C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6658" y="3096976"/>
            <a:ext cx="2242787" cy="937098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-7312003" flipV="1">
            <a:off x="5542982" y="4387528"/>
            <a:ext cx="1563831" cy="406571"/>
          </a:xfrm>
          <a:prstGeom prst="line">
            <a:avLst/>
          </a:prstGeom>
          <a:ln w="123825" cap="rnd">
            <a:solidFill>
              <a:srgbClr val="A6D2C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0379" y="1639302"/>
            <a:ext cx="3236279" cy="8009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0379" y="4982383"/>
            <a:ext cx="2321678" cy="80097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739445" y="5137009"/>
            <a:ext cx="3133833" cy="6463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39445" y="1434756"/>
            <a:ext cx="2087885" cy="80097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37669" y="77619"/>
            <a:ext cx="5147024" cy="30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 Bold"/>
              </a:rPr>
              <a:t>C</a:t>
            </a:r>
            <a:r>
              <a:rPr lang="ru-RU" dirty="0">
                <a:solidFill>
                  <a:srgbClr val="FFFFFF"/>
                </a:solidFill>
                <a:latin typeface="Open Sans Bold"/>
              </a:rPr>
              <a:t>ХЕММА ЕДИНОГО КОЛЛЕДЖА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2" name="AutoShape 12"/>
          <p:cNvSpPr/>
          <p:nvPr/>
        </p:nvSpPr>
        <p:spPr>
          <a:xfrm rot="-2699999">
            <a:off x="1912898" y="4298845"/>
            <a:ext cx="1843085" cy="453232"/>
          </a:xfrm>
          <a:prstGeom prst="line">
            <a:avLst/>
          </a:prstGeom>
          <a:ln w="123825" cap="rnd">
            <a:solidFill>
              <a:srgbClr val="A6D2C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2421483" flipV="1">
            <a:off x="1765330" y="2610236"/>
            <a:ext cx="1964305" cy="464563"/>
          </a:xfrm>
          <a:prstGeom prst="line">
            <a:avLst/>
          </a:prstGeom>
          <a:ln w="123825" cap="rnd">
            <a:solidFill>
              <a:srgbClr val="A6D2C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РАБОТА С ПРОГРАММОЙ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7" name="Формирование характеристик">
            <a:hlinkClick r:id="" action="ppaction://media"/>
            <a:extLst>
              <a:ext uri="{FF2B5EF4-FFF2-40B4-BE49-F238E27FC236}">
                <a16:creationId xmlns:a16="http://schemas.microsoft.com/office/drawing/2014/main" id="{6B8A2850-FEC6-4DD7-B438-A16BEFDA3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6087"/>
            <a:ext cx="9144000" cy="51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22634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РАБОТА С ПРОГРАММОЙ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D06187-238E-4228-B926-8337C010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5" y="1456088"/>
            <a:ext cx="3238500" cy="16383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7B7F72-DCE4-4614-B898-82B21185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44" y="1456088"/>
            <a:ext cx="3905250" cy="16383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36E4BC-D371-4081-9341-65F0DD1E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5" y="3128675"/>
            <a:ext cx="3238500" cy="1638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07B7BE-42BC-4291-982F-829F7E589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944" y="3128675"/>
            <a:ext cx="4467225" cy="1638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F1BEF9-8DC8-4832-9099-7FE820316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75" y="4801262"/>
            <a:ext cx="2356333" cy="16383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B436D96-8C3F-4B6A-ACA9-BA2E95C27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163" y="1456088"/>
            <a:ext cx="1619250" cy="16383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D7C462-0E0E-4F0F-8A71-3C44900D7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565" y="4801262"/>
            <a:ext cx="2080591" cy="16383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D30F00-FC33-4D3F-9E24-A2E3629532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6913" y="4801262"/>
            <a:ext cx="2080591" cy="16383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E41C42-236C-4AE7-A569-F83D6170DF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7262" y="4801262"/>
            <a:ext cx="221815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5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РАЗВЁРТЫВАНИЯ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33372E-003B-4EB2-93D1-C3304643F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5423" r="1185" b="3317"/>
          <a:stretch/>
        </p:blipFill>
        <p:spPr bwMode="auto">
          <a:xfrm>
            <a:off x="0" y="2026178"/>
            <a:ext cx="9139683" cy="38609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133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-124695"/>
            <a:ext cx="8176606" cy="53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Open Sans Bold"/>
              </a:rPr>
              <a:t>СОСТАВ И СТРУКТУРА СЕБЕСТОИМОСТИ ПРОГРАММНОГО ПРОДУКТА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65533"/>
              </p:ext>
            </p:extLst>
          </p:nvPr>
        </p:nvGraphicFramePr>
        <p:xfrm>
          <a:off x="1948187" y="2994974"/>
          <a:ext cx="5247619" cy="3863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11DFE5-5724-4BBB-9805-825A7A99D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40849" r="10741" b="24150"/>
          <a:stretch/>
        </p:blipFill>
        <p:spPr>
          <a:xfrm>
            <a:off x="1948187" y="621745"/>
            <a:ext cx="5247619" cy="224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2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30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ЗАКЛЮЧЕНИЕ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B6506-24A5-4CEC-B192-8FE40B39D701}"/>
              </a:ext>
            </a:extLst>
          </p:cNvPr>
          <p:cNvSpPr txBox="1"/>
          <p:nvPr/>
        </p:nvSpPr>
        <p:spPr>
          <a:xfrm>
            <a:off x="0" y="805234"/>
            <a:ext cx="9144000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Таким образом в ходе дипломного проектирования был разработан, модуль «Автоматизация персонифицированного учёта» в составе 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подсистемы куратора,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 «Единый колледж».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Разработанное программное средство было протестировано в локальной сети колледжа, на данный момент оно уже развёрнуто, готово к эксплуатации в тандеме с подсистемой секретаря и социального педагога о чём свидетельствует акт о внедрении.</a:t>
            </a:r>
          </a:p>
        </p:txBody>
      </p:sp>
    </p:spTree>
    <p:extLst>
      <p:ext uri="{BB962C8B-B14F-4D97-AF65-F5344CB8AC3E}">
        <p14:creationId xmlns:p14="http://schemas.microsoft.com/office/powerpoint/2010/main" val="66558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814543"/>
            <a:ext cx="9143999" cy="9061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  <a:endParaRPr lang="ru-RU" b="1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818680"/>
            <a:ext cx="9144000" cy="9061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«Единый колледж». Подсистема куратора. Модуль «Персонифицированного учёта учащихся»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3159" y="5510263"/>
            <a:ext cx="5330754" cy="728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Разработал: учащийся гр. П41 Г.Л. Кобяк</a:t>
            </a:r>
          </a:p>
          <a:p>
            <a:pPr algn="r"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преподаватель ЦК ИТ И.К. Федорчук</a:t>
            </a:r>
          </a:p>
        </p:txBody>
      </p:sp>
    </p:spTree>
    <p:extLst>
      <p:ext uri="{BB962C8B-B14F-4D97-AF65-F5344CB8AC3E}">
        <p14:creationId xmlns:p14="http://schemas.microsoft.com/office/powerpoint/2010/main" val="373749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СУЩНОСТЬ-СВЯЗЬ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E652D4-DA15-42BC-8B30-DF72D6DB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9"/>
          <a:stretch/>
        </p:blipFill>
        <p:spPr>
          <a:xfrm>
            <a:off x="0" y="575555"/>
            <a:ext cx="9144000" cy="62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ВАРИАНТОВ ИСПОЛЬЗОВАНИЯ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26CDF6-FB4A-4964-8ED9-67F8E898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t="7158" r="3590" b="5143"/>
          <a:stretch/>
        </p:blipFill>
        <p:spPr>
          <a:xfrm>
            <a:off x="0" y="575555"/>
            <a:ext cx="9143998" cy="58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3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ДИАГРАММА РАЗВЁРТЫВАНИЯ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33372E-003B-4EB2-93D1-C3304643F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5423" r="1185" b="3317"/>
          <a:stretch/>
        </p:blipFill>
        <p:spPr bwMode="auto">
          <a:xfrm>
            <a:off x="0" y="1727022"/>
            <a:ext cx="9139683" cy="38609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815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1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998488" y="78505"/>
            <a:ext cx="5147024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Open Sans Bold"/>
              </a:rPr>
              <a:t>ПРОФИЛЬ В ACTIVE DIRECTORY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077" t="1121" r="1596" b="482"/>
          <a:stretch>
            <a:fillRect/>
          </a:stretch>
        </p:blipFill>
        <p:spPr>
          <a:xfrm>
            <a:off x="90311" y="1820533"/>
            <a:ext cx="2753604" cy="381878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DCF96DF-A06A-4827-874A-5152831F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43914" y="1820533"/>
            <a:ext cx="6212961" cy="3818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497051"/>
            <a:chOff x="0" y="0"/>
            <a:chExt cx="6227458" cy="3362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  <p:txBody>
            <a:bodyPr/>
            <a:lstStyle/>
            <a:p>
              <a:endParaRPr lang="ru-RU" dirty="0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7600" y="575555"/>
            <a:ext cx="6908800" cy="61661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Open Sans Bold"/>
              </a:rPr>
              <a:t>ЛОГИЧЕСКАЯ МОДЕЛЬ </a:t>
            </a:r>
            <a:r>
              <a:rPr lang="ru-RU" dirty="0">
                <a:solidFill>
                  <a:srgbClr val="FFFFFF"/>
                </a:solidFill>
                <a:latin typeface="Open Sans Bold"/>
              </a:rPr>
              <a:t>ДО НАЧАЛА ДИПЛОМНОГО ПРОЕКТА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21F0C06-8870-44E7-8698-0E9E18F17D16}"/>
              </a:ext>
            </a:extLst>
          </p:cNvPr>
          <p:cNvSpPr/>
          <p:nvPr/>
        </p:nvSpPr>
        <p:spPr>
          <a:xfrm>
            <a:off x="936978" y="711200"/>
            <a:ext cx="1529997" cy="24271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E1942C-E394-4E1C-A6EB-9A526B71F5EF}"/>
              </a:ext>
            </a:extLst>
          </p:cNvPr>
          <p:cNvSpPr/>
          <p:nvPr/>
        </p:nvSpPr>
        <p:spPr>
          <a:xfrm>
            <a:off x="2558611" y="1559719"/>
            <a:ext cx="994214" cy="17930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A58554-D5EE-49D8-8CE7-0DC8DE888006}"/>
              </a:ext>
            </a:extLst>
          </p:cNvPr>
          <p:cNvSpPr/>
          <p:nvPr/>
        </p:nvSpPr>
        <p:spPr>
          <a:xfrm>
            <a:off x="2558611" y="3505201"/>
            <a:ext cx="994214" cy="1212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E6CF1C9-AFAA-4D78-ACC8-8FB1B83BCDF2}"/>
              </a:ext>
            </a:extLst>
          </p:cNvPr>
          <p:cNvSpPr/>
          <p:nvPr/>
        </p:nvSpPr>
        <p:spPr>
          <a:xfrm>
            <a:off x="3577786" y="3505201"/>
            <a:ext cx="2226114" cy="5333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CDD392D-3BD9-436A-9F95-5FD9313F01BF}"/>
              </a:ext>
            </a:extLst>
          </p:cNvPr>
          <p:cNvSpPr/>
          <p:nvPr/>
        </p:nvSpPr>
        <p:spPr>
          <a:xfrm>
            <a:off x="3574391" y="1609549"/>
            <a:ext cx="127439" cy="17930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2AABFB-89C2-41F7-ADB8-ACB5467E8040}"/>
              </a:ext>
            </a:extLst>
          </p:cNvPr>
          <p:cNvSpPr/>
          <p:nvPr/>
        </p:nvSpPr>
        <p:spPr>
          <a:xfrm>
            <a:off x="2406211" y="1559380"/>
            <a:ext cx="127439" cy="17930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98DE4B6-C334-4DA1-81C8-8181683E5FDB}"/>
              </a:ext>
            </a:extLst>
          </p:cNvPr>
          <p:cNvGrpSpPr/>
          <p:nvPr/>
        </p:nvGrpSpPr>
        <p:grpSpPr>
          <a:xfrm>
            <a:off x="5130800" y="1506979"/>
            <a:ext cx="1739900" cy="1794201"/>
            <a:chOff x="5130800" y="1506979"/>
            <a:chExt cx="1739900" cy="179420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FF9C11B-3DB5-4F41-BD34-4DC0CC51C17E}"/>
                </a:ext>
              </a:extLst>
            </p:cNvPr>
            <p:cNvSpPr/>
            <p:nvPr/>
          </p:nvSpPr>
          <p:spPr>
            <a:xfrm>
              <a:off x="5130800" y="1506979"/>
              <a:ext cx="1739900" cy="14457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6B06E76-1864-4E6A-BF0E-37A7E9A8115C}"/>
                </a:ext>
              </a:extLst>
            </p:cNvPr>
            <p:cNvSpPr/>
            <p:nvPr/>
          </p:nvSpPr>
          <p:spPr>
            <a:xfrm>
              <a:off x="5803900" y="1855409"/>
              <a:ext cx="1009650" cy="144577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F3FD3-EFE6-438B-834C-D254F44B3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76"/>
          <a:stretch/>
        </p:blipFill>
        <p:spPr bwMode="auto">
          <a:xfrm>
            <a:off x="1394111" y="577999"/>
            <a:ext cx="6355777" cy="6280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01822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5C3B4D-ECEE-4851-83BF-4357C676A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6"/>
          <a:stretch/>
        </p:blipFill>
        <p:spPr bwMode="auto">
          <a:xfrm>
            <a:off x="1743078" y="575555"/>
            <a:ext cx="5657844" cy="6282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17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77CBEE-3815-4F78-9F57-CA01795AA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9"/>
          <a:stretch/>
        </p:blipFill>
        <p:spPr bwMode="auto">
          <a:xfrm>
            <a:off x="1842020" y="603343"/>
            <a:ext cx="5459960" cy="625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47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F3D749-075D-4BD8-94C9-7FD4500E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8" t="11979" r="11802" b="8157"/>
          <a:stretch/>
        </p:blipFill>
        <p:spPr bwMode="auto">
          <a:xfrm>
            <a:off x="0" y="1445225"/>
            <a:ext cx="9143998" cy="541277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982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544BF69E-F986-422F-8C49-73EF55ADB783}"/>
              </a:ext>
            </a:extLst>
          </p:cNvPr>
          <p:cNvGrpSpPr/>
          <p:nvPr/>
        </p:nvGrpSpPr>
        <p:grpSpPr>
          <a:xfrm>
            <a:off x="1" y="0"/>
            <a:ext cx="9144000" cy="497051"/>
            <a:chOff x="0" y="0"/>
            <a:chExt cx="6227458" cy="336277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1AD8BC9-664B-420C-BB4D-BCFE7C3A983D}"/>
                </a:ext>
              </a:extLst>
            </p:cNvPr>
            <p:cNvSpPr/>
            <p:nvPr/>
          </p:nvSpPr>
          <p:spPr>
            <a:xfrm>
              <a:off x="0" y="0"/>
              <a:ext cx="6227457" cy="336276"/>
            </a:xfrm>
            <a:custGeom>
              <a:avLst/>
              <a:gdLst/>
              <a:ahLst/>
              <a:cxnLst/>
              <a:rect l="l" t="t" r="r" b="b"/>
              <a:pathLst>
                <a:path w="6227457" h="336276">
                  <a:moveTo>
                    <a:pt x="0" y="0"/>
                  </a:moveTo>
                  <a:lnTo>
                    <a:pt x="6227457" y="0"/>
                  </a:lnTo>
                  <a:lnTo>
                    <a:pt x="6227457" y="336276"/>
                  </a:lnTo>
                  <a:lnTo>
                    <a:pt x="0" y="336276"/>
                  </a:lnTo>
                  <a:close/>
                </a:path>
              </a:pathLst>
            </a:custGeom>
            <a:solidFill>
              <a:srgbClr val="329A93"/>
            </a:solidFill>
          </p:spPr>
        </p:sp>
      </p:grpSp>
      <p:sp>
        <p:nvSpPr>
          <p:cNvPr id="9" name="TextBox 5">
            <a:extLst>
              <a:ext uri="{FF2B5EF4-FFF2-40B4-BE49-F238E27FC236}">
                <a16:creationId xmlns:a16="http://schemas.microsoft.com/office/drawing/2014/main" id="{992E4288-F9F5-4FED-8124-554E3C6E6677}"/>
              </a:ext>
            </a:extLst>
          </p:cNvPr>
          <p:cNvSpPr txBox="1"/>
          <p:nvPr/>
        </p:nvSpPr>
        <p:spPr>
          <a:xfrm>
            <a:off x="483697" y="78505"/>
            <a:ext cx="8176606" cy="29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ru-RU" dirty="0">
                <a:solidFill>
                  <a:srgbClr val="FFFFFF"/>
                </a:solidFill>
                <a:latin typeface="Open Sans Bold"/>
              </a:rPr>
              <a:t>ДОКУМЕНТЫ КУРАТОРА</a:t>
            </a:r>
            <a:endParaRPr lang="en-US" dirty="0">
              <a:solidFill>
                <a:srgbClr val="FFFFFF"/>
              </a:solidFill>
              <a:latin typeface="Open Sans 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DB04A4-387C-4646-8C96-AE4A877F8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3" y="564469"/>
            <a:ext cx="5249333" cy="629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816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243</Words>
  <Application>Microsoft Office PowerPoint</Application>
  <PresentationFormat>Экран (4:3)</PresentationFormat>
  <Paragraphs>53</Paragraphs>
  <Slides>28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Open Sans Bold</vt:lpstr>
      <vt:lpstr>Open Sans Light</vt:lpstr>
      <vt:lpstr>Times New Roman</vt:lpstr>
      <vt:lpstr>Тема Office</vt:lpstr>
      <vt:lpstr>Дипломный проект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Дипломный проект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Кот</dc:creator>
  <cp:lastModifiedBy>Григорий</cp:lastModifiedBy>
  <cp:revision>32</cp:revision>
  <dcterms:created xsi:type="dcterms:W3CDTF">2020-06-24T05:48:41Z</dcterms:created>
  <dcterms:modified xsi:type="dcterms:W3CDTF">2022-03-25T20:39:15Z</dcterms:modified>
</cp:coreProperties>
</file>